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0"/>
  </p:notesMasterIdLst>
  <p:handoutMasterIdLst>
    <p:handoutMasterId r:id="rId11"/>
  </p:handoutMasterIdLst>
  <p:sldIdLst>
    <p:sldId id="259" r:id="rId2"/>
    <p:sldId id="271" r:id="rId3"/>
    <p:sldId id="277" r:id="rId4"/>
    <p:sldId id="281" r:id="rId5"/>
    <p:sldId id="282" r:id="rId6"/>
    <p:sldId id="278" r:id="rId7"/>
    <p:sldId id="275" r:id="rId8"/>
    <p:sldId id="283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7D00"/>
    <a:srgbClr val="7D7D7D"/>
    <a:srgbClr val="AAAA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96305" autoAdjust="0"/>
  </p:normalViewPr>
  <p:slideViewPr>
    <p:cSldViewPr snapToGrid="0">
      <p:cViewPr varScale="1">
        <p:scale>
          <a:sx n="112" d="100"/>
          <a:sy n="112" d="100"/>
        </p:scale>
        <p:origin x="-396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A538E-8E09-4B05-ADDA-F5078C40952C}" type="datetimeFigureOut">
              <a:rPr lang="bg-BG" smtClean="0"/>
              <a:pPr/>
              <a:t>26.10.2015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157E-FEBE-445D-B652-43C8CA9D9A10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79834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00CC-98B5-45A9-9BEF-815A2D960A3A}" type="datetimeFigureOut">
              <a:rPr lang="bg-BG" smtClean="0"/>
              <a:pPr/>
              <a:t>26.10.2015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F76B0-1B00-4194-922C-E1AF4FAD684A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11267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F76B0-1B00-4194-922C-E1AF4FAD684A}" type="slidenum">
              <a:rPr lang="bg-BG" smtClean="0"/>
              <a:pPr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09445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‹#›</a:t>
            </a:fld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955" y="1832511"/>
            <a:ext cx="104958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Sub-headline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954" y="406406"/>
            <a:ext cx="10495847" cy="1244602"/>
          </a:xfrm>
        </p:spPr>
        <p:txBody>
          <a:bodyPr anchor="b"/>
          <a:lstStyle>
            <a:lvl1pPr algn="l">
              <a:defRPr sz="2800">
                <a:effectLst/>
              </a:defRPr>
            </a:lvl1pPr>
          </a:lstStyle>
          <a:p>
            <a:r>
              <a:rPr lang="en-US" dirty="0" smtClean="0"/>
              <a:t>Headline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44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rgbClr val="F07D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baseline="0"/>
            </a:lvl1pPr>
            <a:lvl2pPr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7" name="Rectangle 6"/>
          <p:cNvSpPr/>
          <p:nvPr userDrawn="1"/>
        </p:nvSpPr>
        <p:spPr>
          <a:xfrm>
            <a:off x="-839755" y="369311"/>
            <a:ext cx="599051" cy="548680"/>
          </a:xfrm>
          <a:prstGeom prst="rect">
            <a:avLst/>
          </a:prstGeom>
          <a:solidFill>
            <a:srgbClr val="F07D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240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0</a:t>
            </a:r>
            <a:endParaRPr lang="en-GB" sz="105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839755" y="1125671"/>
            <a:ext cx="599051" cy="548680"/>
          </a:xfrm>
          <a:prstGeom prst="rect">
            <a:avLst/>
          </a:prstGeom>
          <a:solidFill>
            <a:srgbClr val="7D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br>
              <a:rPr lang="en-US" sz="1050" b="1" dirty="0" smtClean="0"/>
            </a:br>
            <a:r>
              <a:rPr lang="en-US" sz="1050" b="1" dirty="0" smtClean="0"/>
              <a:t>125</a:t>
            </a:r>
            <a:endParaRPr lang="en-GB" sz="1050" b="1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39755" y="1872700"/>
            <a:ext cx="599051" cy="54868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170</a:t>
            </a:r>
            <a:br>
              <a:rPr lang="en-US" sz="1050" b="1" dirty="0" smtClean="0"/>
            </a:br>
            <a:r>
              <a:rPr lang="en-US" sz="1050" b="1" dirty="0" smtClean="0"/>
              <a:t>170</a:t>
            </a:r>
            <a:br>
              <a:rPr lang="en-US" sz="1050" b="1" dirty="0" smtClean="0"/>
            </a:br>
            <a:r>
              <a:rPr lang="en-US" sz="1050" b="1" dirty="0" smtClean="0"/>
              <a:t>170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xmlns="" val="19959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326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5026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7665"/>
            <a:ext cx="10515600" cy="4945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533" y="6314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FF0DE-0BDA-4523-98D4-C4B31558CE94}" type="slidenum">
              <a:rPr lang="bg-BG" smtClean="0"/>
              <a:pPr/>
              <a:t>‹#›</a:t>
            </a:fld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5606" y="6271118"/>
            <a:ext cx="2478194" cy="4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282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rgbClr val="F07D00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6"/>
        </a:buBlip>
        <a:defRPr sz="2200" kern="1200" baseline="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6"/>
        </a:buBlip>
        <a:defRPr sz="2000" kern="1200" baseline="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8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6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1600" kern="1200">
          <a:solidFill>
            <a:srgbClr val="7D7D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32871" y="3552454"/>
            <a:ext cx="10495845" cy="1655762"/>
          </a:xfrm>
        </p:spPr>
        <p:txBody>
          <a:bodyPr/>
          <a:lstStyle/>
          <a:p>
            <a:r>
              <a:rPr lang="bg-BG" dirty="0" smtClean="0"/>
              <a:t>В полза на програма „Дом Възможност“ на Фондация за социална промяна и включване</a:t>
            </a:r>
            <a:endParaRPr lang="bg-BG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3526" y="1567624"/>
            <a:ext cx="10495847" cy="1244602"/>
          </a:xfrm>
        </p:spPr>
        <p:txBody>
          <a:bodyPr anchor="ctr" anchorCtr="0"/>
          <a:lstStyle/>
          <a:p>
            <a:pPr algn="ctr"/>
            <a:r>
              <a:rPr lang="bg-BG" dirty="0" smtClean="0"/>
              <a:t>Национална дарителска кампания </a:t>
            </a:r>
            <a:br>
              <a:rPr lang="bg-BG" dirty="0" smtClean="0"/>
            </a:br>
            <a:r>
              <a:rPr lang="bg-BG" dirty="0" smtClean="0"/>
              <a:t>Операция „Жълти стотинки“</a:t>
            </a:r>
            <a:r>
              <a:rPr lang="en-US" dirty="0" smtClean="0"/>
              <a:t> 2015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13921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Операция „Жълти </a:t>
            </a:r>
            <a:r>
              <a:rPr lang="bg-BG" dirty="0" smtClean="0"/>
              <a:t>стотинки“</a:t>
            </a:r>
            <a:r>
              <a:rPr lang="en-US" dirty="0" smtClean="0"/>
              <a:t>: </a:t>
            </a:r>
            <a:r>
              <a:rPr lang="bg-BG" dirty="0" smtClean="0"/>
              <a:t>концепция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Национална кампания за набиране на средства в магазините на 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VIVACOM</a:t>
            </a: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търговските обекти на нейните партньори.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основата на концепцията е заложена идеята за партньорство с компании и медии, което позволява: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максимално популяризиране на кампанията в цялата страна,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набиране на достатъчно средства,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 включване в кампанията на всички партньори.</a:t>
            </a:r>
          </a:p>
          <a:p>
            <a:pPr marL="1371600" lvl="3" indent="0">
              <a:lnSpc>
                <a:spcPct val="80000"/>
              </a:lnSpc>
              <a:buClr>
                <a:srgbClr val="F07D00"/>
              </a:buClr>
              <a:buNone/>
              <a:defRPr/>
            </a:pPr>
            <a:endParaRPr lang="bg-BG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Корпоративните партньори участват с: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поставяне на касички на всички каси в търговските обекти,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или пликове за авиокомпаниите и други транспорти фирми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пространство за информационните брошури и рекламните материали,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удвояване на събраните средства в техните обекти (финансово дарение или в натура), 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финансово дарение или в натура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преценка на партньора,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участие с логистика/услуги.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Корпоративните партньори участват с: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Медийните партньори участват с рекламно време/площ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ПР публикации.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Промотира</a:t>
            </a: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се идеята, че всеки може да помогне, освобождавайки се от жълтите си стотинки и давайки ги за каузата.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Дарения могат да се правят и по банков път и с дарителски </a:t>
            </a:r>
            <a:r>
              <a:rPr lang="bg-BG" sz="1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смс</a:t>
            </a:r>
            <a:r>
              <a:rPr lang="bg-BG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Кампанията се реализира 5 поредни години, за които е събрала и дарила над 400 000 лв. </a:t>
            </a:r>
            <a:endParaRPr lang="bg-BG" sz="1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700" dirty="0">
              <a:solidFill>
                <a:schemeClr val="bg2">
                  <a:lumMod val="75000"/>
                </a:schemeClr>
              </a:solidFill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marL="0" indent="0">
              <a:buNone/>
            </a:pP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70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Операция „Жълти стотинки“</a:t>
            </a:r>
            <a:r>
              <a:rPr lang="en-US" dirty="0"/>
              <a:t> </a:t>
            </a:r>
            <a:r>
              <a:rPr lang="en-US" dirty="0" smtClean="0"/>
              <a:t>2014</a:t>
            </a:r>
            <a:r>
              <a:rPr lang="bg-BG" dirty="0" smtClean="0"/>
              <a:t>: резултати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665"/>
            <a:ext cx="8022771" cy="4945003"/>
          </a:xfrm>
        </p:spPr>
        <p:txBody>
          <a:bodyPr/>
          <a:lstStyle/>
          <a:p>
            <a:r>
              <a:rPr lang="bg-BG" sz="1600" dirty="0">
                <a:solidFill>
                  <a:srgbClr val="F07D00"/>
                </a:solidFill>
              </a:rPr>
              <a:t>20</a:t>
            </a:r>
            <a:r>
              <a:rPr lang="bg-BG" sz="1600" dirty="0"/>
              <a:t> корпоративни и </a:t>
            </a:r>
            <a:r>
              <a:rPr lang="bg-BG" sz="1600" dirty="0" smtClean="0">
                <a:solidFill>
                  <a:srgbClr val="F07D00"/>
                </a:solidFill>
              </a:rPr>
              <a:t>10</a:t>
            </a:r>
            <a:r>
              <a:rPr lang="bg-BG" sz="1600" dirty="0" smtClean="0"/>
              <a:t> медийни партньори</a:t>
            </a:r>
          </a:p>
          <a:p>
            <a:r>
              <a:rPr lang="bg-BG" sz="1600" dirty="0"/>
              <a:t>Набрани средства: </a:t>
            </a:r>
            <a:r>
              <a:rPr lang="bg-BG" sz="1600" dirty="0" smtClean="0">
                <a:solidFill>
                  <a:srgbClr val="F07D00"/>
                </a:solidFill>
              </a:rPr>
              <a:t>105 000 лв., </a:t>
            </a:r>
            <a:r>
              <a:rPr lang="bg-BG" sz="1600" dirty="0" smtClean="0"/>
              <a:t>под формата на финансови дарения и дарения на продукти и услуги</a:t>
            </a:r>
          </a:p>
          <a:p>
            <a:r>
              <a:rPr lang="bg-BG" sz="1600" dirty="0" smtClean="0">
                <a:solidFill>
                  <a:srgbClr val="F07D00"/>
                </a:solidFill>
              </a:rPr>
              <a:t>3 </a:t>
            </a:r>
            <a:r>
              <a:rPr lang="bg-BG" sz="1600" dirty="0" smtClean="0"/>
              <a:t>младежи наети на работа</a:t>
            </a:r>
          </a:p>
          <a:p>
            <a:r>
              <a:rPr lang="bg-BG" sz="1600" dirty="0"/>
              <a:t>Средствата ще бъдат използвани за създаване на нов „Дом Възможност“ в гр. София (преговори с общ. Слатина за общинско жилище)</a:t>
            </a:r>
          </a:p>
          <a:p>
            <a:pPr marL="0" indent="0">
              <a:buNone/>
            </a:pPr>
            <a:endParaRPr lang="bg-BG" sz="1800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3</a:t>
            </a:fld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580632"/>
              </p:ext>
            </p:extLst>
          </p:nvPr>
        </p:nvGraphicFramePr>
        <p:xfrm>
          <a:off x="9459685" y="495026"/>
          <a:ext cx="2264229" cy="3169736"/>
        </p:xfrm>
        <a:graphic>
          <a:graphicData uri="http://schemas.openxmlformats.org/presentationml/2006/ole">
            <p:oleObj spid="_x0000_s1086" name="Acrobat Document" r:id="rId3" imgW="17981640" imgH="25236360" progId="AcroExch.Document.7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0693" y="3764343"/>
            <a:ext cx="2137783" cy="24997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0898462"/>
              </p:ext>
            </p:extLst>
          </p:nvPr>
        </p:nvGraphicFramePr>
        <p:xfrm>
          <a:off x="599522" y="3664762"/>
          <a:ext cx="2759982" cy="2759982"/>
        </p:xfrm>
        <a:graphic>
          <a:graphicData uri="http://schemas.openxmlformats.org/presentationml/2006/ole">
            <p:oleObj spid="_x0000_s1087" name="Acrobat Document" r:id="rId5" imgW="22296240" imgH="22348800" progId="AcroExch.Document.7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8484" y="3799041"/>
            <a:ext cx="3126921" cy="20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3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Корпоративни партньори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4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18" y="847674"/>
            <a:ext cx="2744439" cy="938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398" y="1087328"/>
            <a:ext cx="1198288" cy="1198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341" y="3014547"/>
            <a:ext cx="2104054" cy="29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6810" y="3230592"/>
            <a:ext cx="2026292" cy="2026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82887" y="2490170"/>
            <a:ext cx="2391156" cy="108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4410" y="3323702"/>
            <a:ext cx="604498" cy="427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1398" y="4001549"/>
            <a:ext cx="2150148" cy="688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62031" y="4954024"/>
            <a:ext cx="2023785" cy="763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89370" y="2318458"/>
            <a:ext cx="965739" cy="965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79362" y="1178104"/>
            <a:ext cx="1299812" cy="1271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533" y="2115790"/>
            <a:ext cx="3407095" cy="5317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26128" y="5852968"/>
            <a:ext cx="2867051" cy="5991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07751" y="4409463"/>
            <a:ext cx="1132955" cy="1132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32533" y="5316705"/>
            <a:ext cx="1206857" cy="8844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7120" y="3820575"/>
            <a:ext cx="1847511" cy="332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85498" y="4506824"/>
            <a:ext cx="1731897" cy="4568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133115" y="2361425"/>
            <a:ext cx="1672107" cy="8360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919748" y="1084680"/>
            <a:ext cx="3108963" cy="10779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03631" y="5376317"/>
            <a:ext cx="1913326" cy="10354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321634" y="472053"/>
            <a:ext cx="22669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16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Медийни партньори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0456" y="1007043"/>
            <a:ext cx="2390775" cy="8629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5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2139" y="1609025"/>
            <a:ext cx="1907721" cy="1338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5989" y="135026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2086" y="2555425"/>
            <a:ext cx="1958748" cy="686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5161" y="2104928"/>
            <a:ext cx="2947988" cy="1231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3142" y="3643382"/>
            <a:ext cx="3576497" cy="1886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965" y="4452065"/>
            <a:ext cx="2745242" cy="840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06289" y="5384906"/>
            <a:ext cx="2403568" cy="813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59148" y="3219020"/>
            <a:ext cx="2664551" cy="1776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79372" y="4710557"/>
            <a:ext cx="1638911" cy="163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10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Операция „Жълти </a:t>
            </a:r>
            <a:r>
              <a:rPr lang="bg-BG" dirty="0" smtClean="0"/>
              <a:t>стотинки“ 2015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7" y="1160547"/>
            <a:ext cx="7249887" cy="4945003"/>
          </a:xfrm>
        </p:spPr>
        <p:txBody>
          <a:bodyPr>
            <a:normAutofit/>
          </a:bodyPr>
          <a:lstStyle/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Като логично продължение на каузата, тази година кампанията отново ще помогне на </a:t>
            </a:r>
            <a:r>
              <a:rPr lang="bg-BG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младежи, които са принудени да напуснат социалните институции при навършване на 18 г.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Цел на кампанията ще бъде набирането на средства за: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създаване на нови наблюдавани  жилища, които ще им осигурят временен подслон;</a:t>
            </a:r>
          </a:p>
          <a:p>
            <a:pPr lvl="3">
              <a:lnSpc>
                <a:spcPct val="80000"/>
              </a:lnSpc>
              <a:buClr>
                <a:srgbClr val="F07D00"/>
              </a:buClr>
              <a:buFont typeface="Wingdings" panose="05000000000000000000" pitchFamily="2" charset="2"/>
              <a:buChar char="Ø"/>
              <a:defRPr/>
            </a:pPr>
            <a:r>
              <a:rPr lang="bg-BG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обучения и курсове, които ще им дадат възможност да си намерят работа и да станат независими и отговорни. 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VIVACOM</a:t>
            </a:r>
            <a:r>
              <a:rPr lang="bg-BG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и нейните партньори ще могат отново да помогнат на младите хора и с предложения за работа/стаж, според регионите, уменията им и нуждите на компаниите.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Лице на кампанията ще бъде </a:t>
            </a:r>
            <a:r>
              <a:rPr lang="bg-BG" sz="1600" dirty="0">
                <a:solidFill>
                  <a:srgbClr val="F07D00"/>
                </a:solidFill>
                <a:latin typeface="Century Gothic" panose="020B0502020202020204" pitchFamily="34" charset="0"/>
              </a:rPr>
              <a:t>Йордан Йовчев</a:t>
            </a:r>
            <a:r>
              <a:rPr lang="bg-BG" sz="1400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endParaRPr lang="bg-BG" sz="1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2" indent="-342900">
              <a:spcBef>
                <a:spcPts val="1000"/>
              </a:spcBef>
              <a:buSzPct val="100000"/>
              <a:buBlip>
                <a:blip r:embed="rId2"/>
              </a:buBlip>
            </a:pPr>
            <a:r>
              <a:rPr lang="bg-BG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Старт на инициативата: </a:t>
            </a:r>
            <a:r>
              <a:rPr lang="en-US" sz="1600" dirty="0" smtClean="0">
                <a:solidFill>
                  <a:srgbClr val="F07D00"/>
                </a:solidFill>
                <a:latin typeface="Century Gothic" panose="020B0502020202020204" pitchFamily="34" charset="0"/>
              </a:rPr>
              <a:t>15-20</a:t>
            </a:r>
            <a:r>
              <a:rPr lang="bg-BG" sz="1600" dirty="0" smtClean="0">
                <a:solidFill>
                  <a:srgbClr val="F07D00"/>
                </a:solidFill>
                <a:latin typeface="Century Gothic" panose="020B0502020202020204" pitchFamily="34" charset="0"/>
              </a:rPr>
              <a:t> </a:t>
            </a:r>
            <a:r>
              <a:rPr lang="bg-BG" sz="1600" dirty="0">
                <a:solidFill>
                  <a:srgbClr val="F07D00"/>
                </a:solidFill>
                <a:latin typeface="Century Gothic" panose="020B0502020202020204" pitchFamily="34" charset="0"/>
              </a:rPr>
              <a:t>октомври 2015 г.</a:t>
            </a: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pPr marL="0" indent="0">
              <a:buNone/>
            </a:pPr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6</a:t>
            </a:fld>
            <a:endParaRPr lang="bg-BG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0114" y="280976"/>
            <a:ext cx="4032746" cy="5650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44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Реклама и комуникация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33" y="1027922"/>
            <a:ext cx="4778829" cy="613487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Социални </a:t>
            </a:r>
            <a:r>
              <a:rPr lang="ru-RU" sz="2400" dirty="0" smtClean="0"/>
              <a:t>мрежи</a:t>
            </a:r>
          </a:p>
          <a:p>
            <a:endParaRPr lang="ru-RU" sz="2400" dirty="0"/>
          </a:p>
          <a:p>
            <a:r>
              <a:rPr lang="ru-RU" sz="2400" dirty="0" smtClean="0"/>
              <a:t>ФБ страница</a:t>
            </a:r>
          </a:p>
          <a:p>
            <a:endParaRPr lang="ru-RU" sz="2400" dirty="0"/>
          </a:p>
          <a:p>
            <a:r>
              <a:rPr lang="ru-RU" sz="2400" dirty="0" smtClean="0"/>
              <a:t>Участия </a:t>
            </a:r>
            <a:r>
              <a:rPr lang="ru-RU" sz="2400" dirty="0"/>
              <a:t>в предавания </a:t>
            </a:r>
            <a:r>
              <a:rPr lang="ru-RU" sz="2400" dirty="0" smtClean="0"/>
              <a:t>на медийните партньори</a:t>
            </a:r>
          </a:p>
          <a:p>
            <a:endParaRPr lang="ru-RU" sz="2400" dirty="0"/>
          </a:p>
          <a:p>
            <a:r>
              <a:rPr lang="ru-RU" sz="2400" dirty="0" smtClean="0"/>
              <a:t>Статии в изданията на медийните партньори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Реклмани банери + информация в сайтовете  </a:t>
            </a:r>
            <a:r>
              <a:rPr lang="ru-RU" sz="2400" dirty="0"/>
              <a:t>на всички партньори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Вложки в сметките на </a:t>
            </a:r>
            <a:r>
              <a:rPr lang="ru-RU" sz="2400" dirty="0" smtClean="0"/>
              <a:t>VIVACOM</a:t>
            </a:r>
            <a:endParaRPr lang="ru-RU" sz="2400" dirty="0"/>
          </a:p>
          <a:p>
            <a:endParaRPr lang="ru-RU" sz="2900" dirty="0"/>
          </a:p>
          <a:p>
            <a:endParaRPr lang="ru-RU" sz="2900" dirty="0"/>
          </a:p>
          <a:p>
            <a:endParaRPr lang="ru-RU" sz="3200" dirty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FF0DE-0BDA-4523-98D4-C4B31558CE94}" type="slidenum">
              <a:rPr lang="bg-BG" smtClean="0"/>
              <a:pPr/>
              <a:t>7</a:t>
            </a:fld>
            <a:endParaRPr lang="bg-B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89915" y="179777"/>
            <a:ext cx="5181600" cy="613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2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2"/>
              </a:buBlip>
              <a:defRPr sz="2000" kern="1200" baseline="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8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1600" kern="1200">
                <a:solidFill>
                  <a:srgbClr val="7D7D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9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ru-RU" dirty="0"/>
              <a:t>Рекламна страница в месечния каталог на VIVACOM</a:t>
            </a:r>
          </a:p>
          <a:p>
            <a:endParaRPr lang="ru-RU" dirty="0"/>
          </a:p>
          <a:p>
            <a:r>
              <a:rPr lang="ru-RU" dirty="0"/>
              <a:t>Рекламни карета в каталозите  на партньорите</a:t>
            </a:r>
            <a:endParaRPr lang="en-US" dirty="0"/>
          </a:p>
          <a:p>
            <a:endParaRPr lang="ru-RU" dirty="0"/>
          </a:p>
          <a:p>
            <a:r>
              <a:rPr lang="ru-RU" dirty="0"/>
              <a:t>Рекламни и информационни материали: брошури, постери, стикери, уоблери…</a:t>
            </a:r>
          </a:p>
          <a:p>
            <a:endParaRPr lang="ru-RU" dirty="0"/>
          </a:p>
          <a:p>
            <a:r>
              <a:rPr lang="en-US" dirty="0"/>
              <a:t>Outdoor: </a:t>
            </a:r>
            <a:r>
              <a:rPr lang="bg-BG" dirty="0"/>
              <a:t>с</a:t>
            </a:r>
            <a:r>
              <a:rPr lang="ru-RU" dirty="0"/>
              <a:t>итилайст в София – 40 бр. на централни локации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xmlns="" val="23923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9714" y="211819"/>
            <a:ext cx="8229600" cy="1143000"/>
          </a:xfrm>
        </p:spPr>
        <p:txBody>
          <a:bodyPr/>
          <a:lstStyle/>
          <a:p>
            <a:r>
              <a:rPr lang="bg-BG" dirty="0"/>
              <a:t>Рекламни материали с логата на партньорите</a:t>
            </a:r>
            <a:endParaRPr lang="en-US" altLang="bg-BG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2810" y="783319"/>
            <a:ext cx="10444162" cy="5184775"/>
          </a:xfrm>
        </p:spPr>
        <p:txBody>
          <a:bodyPr>
            <a:normAutofit/>
          </a:bodyPr>
          <a:lstStyle/>
          <a:p>
            <a:pPr lvl="3" eaLnBrk="1" hangingPunct="1">
              <a:lnSpc>
                <a:spcPct val="80000"/>
              </a:lnSpc>
              <a:buClr>
                <a:srgbClr val="626262"/>
              </a:buClr>
              <a:buFont typeface="Wingdings" pitchFamily="2" charset="2"/>
              <a:buNone/>
              <a:defRPr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0" lvl="2" indent="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None/>
              <a:defRPr/>
            </a:pPr>
            <a:endParaRPr lang="bg-BG" sz="2200" dirty="0"/>
          </a:p>
          <a:p>
            <a:pPr marL="342900" lvl="2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endParaRPr lang="bg-BG" sz="2200" dirty="0"/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 err="1"/>
              <a:t>Вложки</a:t>
            </a:r>
            <a:r>
              <a:rPr lang="bg-BG" sz="2200" dirty="0"/>
              <a:t> в сметките на </a:t>
            </a:r>
            <a:r>
              <a:rPr lang="en-US" sz="2200" dirty="0"/>
              <a:t>VIVACOM </a:t>
            </a:r>
            <a:r>
              <a:rPr lang="bg-BG" sz="2200" dirty="0"/>
              <a:t>– </a:t>
            </a:r>
            <a:r>
              <a:rPr lang="bg-BG" sz="2200" dirty="0">
                <a:solidFill>
                  <a:srgbClr val="F07D00"/>
                </a:solidFill>
              </a:rPr>
              <a:t>2 100 000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/>
              <a:t>Рекламна страница в месечния каталог на </a:t>
            </a:r>
            <a:r>
              <a:rPr lang="en-US" sz="2200" dirty="0"/>
              <a:t>VIVACOM </a:t>
            </a:r>
            <a:r>
              <a:rPr lang="bg-BG" sz="2200" dirty="0"/>
              <a:t>октомври– </a:t>
            </a:r>
            <a:r>
              <a:rPr lang="bg-BG" sz="2200" dirty="0">
                <a:solidFill>
                  <a:srgbClr val="F07D00"/>
                </a:solidFill>
              </a:rPr>
              <a:t>400 000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/>
              <a:t>Рекламно каре в каталозите на </a:t>
            </a:r>
            <a:r>
              <a:rPr lang="bg-BG" sz="2200" dirty="0" smtClean="0"/>
              <a:t>веригите магазини – </a:t>
            </a:r>
            <a:r>
              <a:rPr lang="fr-FR" sz="2200" dirty="0" smtClean="0"/>
              <a:t>TBD</a:t>
            </a:r>
            <a:endParaRPr lang="bg-BG" sz="2200" dirty="0"/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 smtClean="0"/>
              <a:t>Стикери </a:t>
            </a:r>
            <a:r>
              <a:rPr lang="bg-BG" sz="2200" dirty="0"/>
              <a:t>за потребители –</a:t>
            </a:r>
            <a:r>
              <a:rPr lang="bg-BG" sz="2200" dirty="0">
                <a:solidFill>
                  <a:srgbClr val="F07D00"/>
                </a:solidFill>
              </a:rPr>
              <a:t> 110 000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/>
              <a:t>Брошури – </a:t>
            </a:r>
            <a:r>
              <a:rPr lang="bg-BG" sz="2200" dirty="0">
                <a:solidFill>
                  <a:srgbClr val="F07D00"/>
                </a:solidFill>
              </a:rPr>
              <a:t>300 000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/>
              <a:t>Плакати – </a:t>
            </a:r>
            <a:r>
              <a:rPr lang="bg-BG" sz="2200" dirty="0">
                <a:solidFill>
                  <a:srgbClr val="F07D00"/>
                </a:solidFill>
              </a:rPr>
              <a:t>400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/>
              <a:t>Стикери  за витрини – </a:t>
            </a:r>
            <a:r>
              <a:rPr lang="bg-BG" sz="2200" dirty="0">
                <a:solidFill>
                  <a:srgbClr val="F07D00"/>
                </a:solidFill>
              </a:rPr>
              <a:t>300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 err="1"/>
              <a:t>Уоблери</a:t>
            </a:r>
            <a:r>
              <a:rPr lang="bg-BG" sz="2200" dirty="0"/>
              <a:t> – </a:t>
            </a:r>
            <a:r>
              <a:rPr lang="bg-BG" sz="2200" dirty="0">
                <a:solidFill>
                  <a:srgbClr val="F07D00"/>
                </a:solidFill>
              </a:rPr>
              <a:t>300 </a:t>
            </a:r>
            <a:r>
              <a:rPr lang="bg-BG" sz="2200" dirty="0"/>
              <a:t>бр.</a:t>
            </a:r>
          </a:p>
          <a:p>
            <a:pPr marL="342900" lvl="4" indent="-342900">
              <a:lnSpc>
                <a:spcPct val="80000"/>
              </a:lnSpc>
              <a:spcBef>
                <a:spcPts val="1000"/>
              </a:spcBef>
              <a:buClr>
                <a:srgbClr val="F07D00"/>
              </a:buClr>
              <a:buSzPct val="100000"/>
              <a:buBlip>
                <a:blip r:embed="rId2"/>
              </a:buBlip>
              <a:defRPr/>
            </a:pPr>
            <a:r>
              <a:rPr lang="bg-BG" sz="2200" dirty="0" err="1"/>
              <a:t>Ситилайтс</a:t>
            </a:r>
            <a:r>
              <a:rPr lang="bg-BG" sz="2200" dirty="0"/>
              <a:t> в София – </a:t>
            </a:r>
            <a:r>
              <a:rPr lang="bg-BG" sz="2200" dirty="0">
                <a:solidFill>
                  <a:srgbClr val="F07D00"/>
                </a:solidFill>
              </a:rPr>
              <a:t>40</a:t>
            </a:r>
            <a:r>
              <a:rPr lang="bg-BG" sz="2200" dirty="0"/>
              <a:t> бр. на централни локации</a:t>
            </a:r>
          </a:p>
          <a:p>
            <a:pPr lvl="4" eaLnBrk="1" hangingPunct="1">
              <a:lnSpc>
                <a:spcPct val="80000"/>
              </a:lnSpc>
              <a:buClr>
                <a:srgbClr val="626262"/>
              </a:buClr>
              <a:buFont typeface="Wingdings" pitchFamily="2" charset="2"/>
              <a:buChar char="Ø"/>
              <a:defRPr/>
            </a:pPr>
            <a:endParaRPr lang="bg-BG" sz="1000" dirty="0">
              <a:latin typeface="Century Gothic" panose="020B0502020202020204" pitchFamily="34" charset="0"/>
            </a:endParaRPr>
          </a:p>
          <a:p>
            <a:pPr marL="914400" lvl="2" indent="0">
              <a:lnSpc>
                <a:spcPct val="80000"/>
              </a:lnSpc>
              <a:buClr>
                <a:srgbClr val="626262"/>
              </a:buClr>
              <a:buNone/>
              <a:defRPr/>
            </a:pPr>
            <a:endParaRPr lang="bg-BG" sz="900" dirty="0">
              <a:latin typeface="Century Gothic" panose="020B0502020202020204" pitchFamily="34" charset="0"/>
            </a:endParaRPr>
          </a:p>
          <a:p>
            <a:pPr marL="914400" lvl="2" indent="0">
              <a:lnSpc>
                <a:spcPct val="80000"/>
              </a:lnSpc>
              <a:buClr>
                <a:srgbClr val="626262"/>
              </a:buClr>
              <a:buNone/>
              <a:defRPr/>
            </a:pPr>
            <a:endParaRPr lang="bg-BG" sz="9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bg-BG" sz="9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bg-BG" sz="700" dirty="0">
              <a:latin typeface="Century Gothic" panose="020B050202020202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bg-BG" sz="2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bg-BG" sz="4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7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VACOM Logo Bulle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1746</TotalTime>
  <Words>556</Words>
  <Application>Microsoft Office PowerPoint</Application>
  <PresentationFormat>Custom</PresentationFormat>
  <Paragraphs>100</Paragraphs>
  <Slides>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VIVACOM Logo Bullets</vt:lpstr>
      <vt:lpstr>Acrobat Document</vt:lpstr>
      <vt:lpstr>Национална дарителска кампания  Операция „Жълти стотинки“ 2015</vt:lpstr>
      <vt:lpstr>Операция „Жълти стотинки“: концепция</vt:lpstr>
      <vt:lpstr>Операция „Жълти стотинки“ 2014: резултати</vt:lpstr>
      <vt:lpstr>Корпоративни партньори</vt:lpstr>
      <vt:lpstr>Медийни партньори</vt:lpstr>
      <vt:lpstr>Операция „Жълти стотинки“ 2015</vt:lpstr>
      <vt:lpstr>Реклама и комуникация</vt:lpstr>
      <vt:lpstr>Рекламни материали с логата на партньорите</vt:lpstr>
    </vt:vector>
  </TitlesOfParts>
  <Company>Vivacom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Yana Dikova</dc:creator>
  <cp:lastModifiedBy>user</cp:lastModifiedBy>
  <cp:revision>132</cp:revision>
  <dcterms:created xsi:type="dcterms:W3CDTF">2015-02-18T13:30:52Z</dcterms:created>
  <dcterms:modified xsi:type="dcterms:W3CDTF">2015-10-26T11:00:20Z</dcterms:modified>
</cp:coreProperties>
</file>