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1" r:id="rId3"/>
    <p:sldId id="277" r:id="rId4"/>
    <p:sldId id="281" r:id="rId5"/>
    <p:sldId id="282" r:id="rId6"/>
    <p:sldId id="279" r:id="rId7"/>
    <p:sldId id="280" r:id="rId8"/>
    <p:sldId id="278" r:id="rId9"/>
    <p:sldId id="275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7D7D"/>
    <a:srgbClr val="F07D00"/>
    <a:srgbClr val="595959"/>
    <a:srgbClr val="7F7F7F"/>
    <a:srgbClr val="AAAA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-33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A538E-8E09-4B05-ADDA-F5078C40952C}" type="datetimeFigureOut">
              <a:rPr lang="bg-BG" smtClean="0"/>
              <a:pPr/>
              <a:t>24.10.2015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157E-FEBE-445D-B652-43C8CA9D9A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9834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00CC-98B5-45A9-9BEF-815A2D960A3A}" type="datetimeFigureOut">
              <a:rPr lang="bg-BG" smtClean="0"/>
              <a:pPr/>
              <a:t>24.10.2015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F76B0-1B00-4194-922C-E1AF4FAD684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126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B0-1B00-4194-922C-E1AF4FAD684A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9445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B0-1B00-4194-922C-E1AF4FAD684A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0988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B0-1B00-4194-922C-E1AF4FAD684A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273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955" y="1832511"/>
            <a:ext cx="104958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Sub-headline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954" y="406406"/>
            <a:ext cx="10495847" cy="1244602"/>
          </a:xfrm>
        </p:spPr>
        <p:txBody>
          <a:bodyPr anchor="b"/>
          <a:lstStyle>
            <a:lvl1pPr algn="l">
              <a:defRPr sz="2800">
                <a:effectLst/>
              </a:defRPr>
            </a:lvl1pPr>
          </a:lstStyle>
          <a:p>
            <a:r>
              <a:rPr lang="en-US" dirty="0" smtClean="0"/>
              <a:t>Headline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44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rgbClr val="F07D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baseline="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Rectangle 6"/>
          <p:cNvSpPr/>
          <p:nvPr userDrawn="1"/>
        </p:nvSpPr>
        <p:spPr>
          <a:xfrm>
            <a:off x="-839755" y="369311"/>
            <a:ext cx="599051" cy="548680"/>
          </a:xfrm>
          <a:prstGeom prst="rect">
            <a:avLst/>
          </a:prstGeom>
          <a:solidFill>
            <a:srgbClr val="F07D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240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0</a:t>
            </a:r>
            <a:endParaRPr lang="en-GB" sz="105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839755" y="1125671"/>
            <a:ext cx="599051" cy="54868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endParaRPr lang="en-GB" sz="1050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39755" y="1872700"/>
            <a:ext cx="599051" cy="54868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170</a:t>
            </a:r>
            <a:br>
              <a:rPr lang="en-US" sz="1050" b="1" dirty="0" smtClean="0"/>
            </a:br>
            <a:r>
              <a:rPr lang="en-US" sz="1050" b="1" dirty="0" smtClean="0"/>
              <a:t>170</a:t>
            </a:r>
            <a:br>
              <a:rPr lang="en-US" sz="1050" b="1" dirty="0" smtClean="0"/>
            </a:br>
            <a:r>
              <a:rPr lang="en-US" sz="1050" b="1" dirty="0" smtClean="0"/>
              <a:t>170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xmlns="" val="19959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5026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7665"/>
            <a:ext cx="10515600" cy="494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533" y="6314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F0DE-0BDA-4523-98D4-C4B31558CE94}" type="slidenum">
              <a:rPr lang="bg-BG" smtClean="0"/>
              <a:pPr/>
              <a:t>‹#›</a:t>
            </a:fld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606" y="6271118"/>
            <a:ext cx="2478194" cy="4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8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F07D00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5"/>
        </a:buBlip>
        <a:defRPr sz="2200" kern="1200" baseline="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5"/>
        </a:buBlip>
        <a:defRPr sz="2000" kern="1200" baseline="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8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6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6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7667" y="1971260"/>
            <a:ext cx="6221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Операция Жълти стотинки 201</a:t>
            </a:r>
            <a:r>
              <a:rPr lang="en-US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полза на защитени жилища </a:t>
            </a:r>
            <a:br>
              <a:rPr lang="bg-BG" altLang="bg-BG" sz="2800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8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„Дом Възможност“</a:t>
            </a:r>
            <a:endParaRPr lang="bg-BG" sz="2800" dirty="0">
              <a:solidFill>
                <a:srgbClr val="7D7D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40"/>
            <a:ext cx="2087786" cy="111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2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2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94271" y="274592"/>
            <a:ext cx="5403454" cy="109506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/>
              <a:t>Програма „Дом Възможност“</a:t>
            </a:r>
            <a:endParaRPr lang="bg-BG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8" y="1369652"/>
            <a:ext cx="10515600" cy="4945003"/>
          </a:xfrm>
        </p:spPr>
        <p:txBody>
          <a:bodyPr/>
          <a:lstStyle/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altLang="bg-BG" dirty="0"/>
              <a:t>М</a:t>
            </a:r>
            <a:r>
              <a:rPr lang="ru-RU" altLang="bg-BG" dirty="0" smtClean="0"/>
              <a:t>режа </a:t>
            </a:r>
            <a:r>
              <a:rPr lang="ru-RU" altLang="bg-BG" dirty="0"/>
              <a:t>от жилища от семеен тип за младежи, които напускат специализирани институции за деца, лишени от родителска грижа</a:t>
            </a:r>
            <a:r>
              <a:rPr lang="ru-RU" altLang="bg-BG" dirty="0" smtClean="0"/>
              <a:t>.</a:t>
            </a:r>
          </a:p>
          <a:p>
            <a:pPr marL="0" lvl="2" indent="0" algn="just">
              <a:spcBef>
                <a:spcPts val="1000"/>
              </a:spcBef>
              <a:buSzPct val="100000"/>
              <a:buNone/>
            </a:pPr>
            <a:endParaRPr lang="en-US" dirty="0" smtClean="0"/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altLang="bg-BG" dirty="0"/>
              <a:t>П</a:t>
            </a:r>
            <a:r>
              <a:rPr lang="ru-RU" altLang="bg-BG" dirty="0" smtClean="0"/>
              <a:t>рограмата </a:t>
            </a:r>
            <a:r>
              <a:rPr lang="ru-RU" altLang="bg-BG" dirty="0"/>
              <a:t>се развива от 2009 г. от Фондация за социална промяна и включване</a:t>
            </a:r>
            <a:r>
              <a:rPr lang="ru-RU" altLang="bg-BG" dirty="0" smtClean="0"/>
              <a:t>.</a:t>
            </a:r>
          </a:p>
          <a:p>
            <a:pPr marL="0" lvl="2" indent="0" algn="just">
              <a:spcBef>
                <a:spcPts val="1000"/>
              </a:spcBef>
              <a:buSzPct val="100000"/>
              <a:buNone/>
            </a:pPr>
            <a:endParaRPr lang="ru-RU" altLang="bg-BG" dirty="0" smtClean="0"/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ru-RU" altLang="bg-BG" dirty="0" smtClean="0"/>
              <a:t>Базирана </a:t>
            </a:r>
            <a:r>
              <a:rPr lang="ru-RU" altLang="bg-BG" dirty="0"/>
              <a:t>на европейски практики, адаптирани към условията и нуждите на младежите в България</a:t>
            </a:r>
            <a:r>
              <a:rPr lang="ru-RU" altLang="bg-BG" dirty="0" smtClean="0"/>
              <a:t>.</a:t>
            </a:r>
          </a:p>
          <a:p>
            <a:pPr marL="0" lvl="2" indent="0" algn="just">
              <a:spcBef>
                <a:spcPts val="1000"/>
              </a:spcBef>
              <a:buSzPct val="100000"/>
              <a:buNone/>
            </a:pPr>
            <a:endParaRPr lang="ru-RU" altLang="bg-BG" dirty="0"/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en-US" altLang="bg-BG" dirty="0" smtClean="0"/>
              <a:t>“</a:t>
            </a:r>
            <a:r>
              <a:rPr lang="ru-RU" altLang="bg-BG" dirty="0" smtClean="0"/>
              <a:t>Дом възможност</a:t>
            </a:r>
            <a:r>
              <a:rPr lang="en-US" altLang="bg-BG" dirty="0" smtClean="0"/>
              <a:t>”</a:t>
            </a:r>
            <a:r>
              <a:rPr lang="ru-RU" altLang="bg-BG" dirty="0" smtClean="0"/>
              <a:t> </a:t>
            </a:r>
            <a:r>
              <a:rPr lang="ru-RU" altLang="bg-BG" dirty="0"/>
              <a:t>прекъсва цикъла на изоставянето като помага на млади хора, израснали в домове да изградят умения за независим живот, за да станат достойни и допринасящи членове на обществото.</a:t>
            </a:r>
            <a:endParaRPr lang="en-US" altLang="bg-BG" dirty="0"/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ru-RU" altLang="bg-BG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bg-BG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156" y="6015403"/>
            <a:ext cx="1583730" cy="84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0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079" y="135026"/>
            <a:ext cx="5175978" cy="1012639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 smtClean="0"/>
              <a:t>Таргет </a:t>
            </a:r>
            <a:r>
              <a:rPr lang="bg-BG" altLang="bg-BG" sz="2400" dirty="0"/>
              <a:t>група на програмата</a:t>
            </a:r>
            <a:r>
              <a:rPr lang="bg-BG" sz="2400" dirty="0">
                <a:latin typeface="Century Gothic" panose="020B0502020202020204" pitchFamily="34" charset="0"/>
              </a:rPr>
              <a:t/>
            </a:r>
            <a:br>
              <a:rPr lang="bg-BG" sz="2400" dirty="0">
                <a:latin typeface="Century Gothic" panose="020B0502020202020204" pitchFamily="34" charset="0"/>
              </a:rPr>
            </a:b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665"/>
            <a:ext cx="8022771" cy="4945003"/>
          </a:xfrm>
        </p:spPr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3</a:t>
            </a:fld>
            <a:endParaRPr lang="bg-BG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52505" y="1139760"/>
            <a:ext cx="11229895" cy="494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2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8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9933"/>
              </a:buClr>
            </a:pPr>
            <a:r>
              <a:rPr lang="en-US" sz="1600" dirty="0" smtClean="0"/>
              <a:t> </a:t>
            </a:r>
            <a:r>
              <a:rPr lang="bg-BG" sz="1600" dirty="0"/>
              <a:t>П</a:t>
            </a:r>
            <a:r>
              <a:rPr lang="bg-BG" altLang="bg-BG" sz="1600" dirty="0" smtClean="0"/>
              <a:t>рограма </a:t>
            </a:r>
            <a:r>
              <a:rPr lang="bg-BG" altLang="bg-BG" sz="1600" dirty="0"/>
              <a:t>„Дом Възможност“ помага на младежи, навършили 18 г., напускащи домовете без: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осигурено място за живеене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взети матури/средно образование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социално-битови умения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работно място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подкрепяща среда</a:t>
            </a:r>
          </a:p>
          <a:p>
            <a:pPr marL="0" indent="0">
              <a:buClr>
                <a:srgbClr val="FF9933"/>
              </a:buClr>
              <a:buNone/>
            </a:pPr>
            <a:endParaRPr lang="bg-BG" altLang="bg-BG" sz="1600" dirty="0" smtClean="0"/>
          </a:p>
          <a:p>
            <a:pPr marL="0" indent="0">
              <a:buClr>
                <a:srgbClr val="FF9933"/>
              </a:buClr>
              <a:buNone/>
            </a:pPr>
            <a:endParaRPr lang="bg-BG" altLang="bg-BG" sz="1600" dirty="0"/>
          </a:p>
          <a:p>
            <a:pPr>
              <a:buClr>
                <a:srgbClr val="FF9933"/>
              </a:buClr>
            </a:pPr>
            <a:r>
              <a:rPr lang="bg-BG" altLang="bg-BG" sz="1600" dirty="0"/>
              <a:t>К</a:t>
            </a:r>
            <a:r>
              <a:rPr lang="bg-BG" altLang="bg-BG" sz="1600" dirty="0" smtClean="0"/>
              <a:t>ъм </a:t>
            </a:r>
            <a:r>
              <a:rPr lang="bg-BG" altLang="bg-BG" sz="1600" dirty="0"/>
              <a:t>момента в програмата са включени 30 младежа в 5 различни защитени жилища в: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София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Габрово (2 жилища)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Скравена</a:t>
            </a:r>
          </a:p>
          <a:p>
            <a:pPr lvl="1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bg-BG" altLang="bg-BG" sz="1600" dirty="0"/>
              <a:t>Русе</a:t>
            </a:r>
          </a:p>
          <a:p>
            <a:pPr marL="342900" lvl="2" indent="-342900" algn="just">
              <a:spcBef>
                <a:spcPts val="1000"/>
              </a:spcBef>
              <a:buSzPct val="100000"/>
              <a:buFont typeface="Verdana" panose="020B0604030504040204" pitchFamily="34" charset="0"/>
              <a:buBlip>
                <a:blip r:embed="rId2"/>
              </a:buBlip>
            </a:pPr>
            <a:endParaRPr lang="ru-RU" altLang="bg-BG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854" y="4070907"/>
            <a:ext cx="2965524" cy="202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596" y="1532657"/>
            <a:ext cx="1239483" cy="123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378" y="1893582"/>
            <a:ext cx="1275294" cy="127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687" y="2127785"/>
            <a:ext cx="1283998" cy="128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964" y="6010583"/>
            <a:ext cx="158509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283" y="45718"/>
            <a:ext cx="6907210" cy="1082578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/>
              <a:t>Какво предлага „Дом Възможност“?</a:t>
            </a:r>
            <a:endParaRPr lang="bg-B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133" y="6366865"/>
            <a:ext cx="2743200" cy="365125"/>
          </a:xfrm>
        </p:spPr>
        <p:txBody>
          <a:bodyPr/>
          <a:lstStyle/>
          <a:p>
            <a:fld id="{6CAFF0DE-0BDA-4523-98D4-C4B31558CE94}" type="slidenum">
              <a:rPr lang="bg-BG" smtClean="0"/>
              <a:pPr/>
              <a:t>4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886186" y="1499945"/>
            <a:ext cx="6096000" cy="333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7D7D7D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Намиране и задържане на подходяща работа;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лични финанси;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домакинство;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 здраве;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социални умения и умения за създаване на дългосрочни позитивни взаимоотношения;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Адаптация към самостоятелния живот;</a:t>
            </a:r>
          </a:p>
          <a:p>
            <a:pPr marL="342900" indent="-342900">
              <a:spcBef>
                <a:spcPct val="20000"/>
              </a:spcBef>
              <a:buClr>
                <a:srgbClr val="F07D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Последваща </a:t>
            </a:r>
            <a:r>
              <a:rPr lang="ru-RU" sz="1600" dirty="0" smtClean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подкрепа</a:t>
            </a:r>
            <a:r>
              <a:rPr lang="ru-RU" sz="1600" dirty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altLang="bg-BG" sz="1600" dirty="0">
              <a:solidFill>
                <a:srgbClr val="7D7D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 algn="just">
              <a:spcBef>
                <a:spcPts val="1000"/>
              </a:spcBef>
              <a:buSzPct val="100000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068" y="4495217"/>
            <a:ext cx="2664296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023" y="4886945"/>
            <a:ext cx="2506484" cy="166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3570" y="3560720"/>
            <a:ext cx="2568996" cy="171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21039" y="1085029"/>
            <a:ext cx="9767029" cy="3576265"/>
          </a:xfrm>
        </p:spPr>
        <p:txBody>
          <a:bodyPr>
            <a:normAutofit/>
          </a:bodyPr>
          <a:lstStyle/>
          <a:p>
            <a:pPr>
              <a:buClr>
                <a:srgbClr val="FF9933"/>
              </a:buClr>
            </a:pPr>
            <a:r>
              <a:rPr lang="bg-BG" sz="1800" dirty="0" smtClean="0"/>
              <a:t>В</a:t>
            </a:r>
            <a:r>
              <a:rPr lang="ru-RU" sz="1800" dirty="0" smtClean="0"/>
              <a:t>секи </a:t>
            </a:r>
            <a:r>
              <a:rPr lang="ru-RU" sz="1800" dirty="0"/>
              <a:t>център от програмата предлага на младежите услуга за 2 години, която включва обучение и подкрепа за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6186" y="6010583"/>
            <a:ext cx="158509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6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290" y="122522"/>
            <a:ext cx="4830649" cy="112771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/>
              <a:t>Дейности на фондацията</a:t>
            </a:r>
            <a:endParaRPr lang="bg-B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5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33" y="1417632"/>
            <a:ext cx="6460896" cy="3576265"/>
          </a:xfrm>
        </p:spPr>
        <p:txBody>
          <a:bodyPr>
            <a:normAutofit/>
          </a:bodyPr>
          <a:lstStyle/>
          <a:p>
            <a:pPr algn="just"/>
            <a:r>
              <a:rPr lang="bg-BG" altLang="bg-BG" sz="1800" dirty="0" smtClean="0"/>
              <a:t>Постоянен </a:t>
            </a:r>
            <a:r>
              <a:rPr lang="bg-BG" altLang="bg-BG" sz="1800" dirty="0"/>
              <a:t>контакт с домовете</a:t>
            </a:r>
            <a:r>
              <a:rPr lang="en-US" altLang="bg-BG" sz="1800" dirty="0" smtClean="0"/>
              <a:t>;</a:t>
            </a:r>
            <a:endParaRPr lang="bg-BG" sz="1800" dirty="0" smtClean="0"/>
          </a:p>
          <a:p>
            <a:pPr algn="just"/>
            <a:r>
              <a:rPr lang="bg-BG" altLang="bg-BG" sz="1800" dirty="0" smtClean="0"/>
              <a:t>Подбор</a:t>
            </a:r>
            <a:r>
              <a:rPr lang="bg-BG" altLang="bg-BG" sz="1800" dirty="0"/>
              <a:t>, обучение и </a:t>
            </a:r>
            <a:r>
              <a:rPr lang="bg-BG" altLang="bg-BG" sz="1800" dirty="0" err="1"/>
              <a:t>супервизия</a:t>
            </a:r>
            <a:r>
              <a:rPr lang="bg-BG" altLang="bg-BG" sz="1800" dirty="0"/>
              <a:t> на местен екип</a:t>
            </a:r>
            <a:r>
              <a:rPr lang="en-US" altLang="bg-BG" sz="1800" dirty="0" smtClean="0"/>
              <a:t>;</a:t>
            </a:r>
            <a:endParaRPr lang="bg-BG" sz="1800" dirty="0" smtClean="0"/>
          </a:p>
          <a:p>
            <a:pPr algn="just"/>
            <a:r>
              <a:rPr lang="bg-BG" altLang="bg-BG" sz="1800" dirty="0"/>
              <a:t>Развиване на мрежа от доброволци</a:t>
            </a:r>
            <a:r>
              <a:rPr lang="en-US" altLang="bg-BG" sz="1800" dirty="0"/>
              <a:t>;</a:t>
            </a:r>
          </a:p>
          <a:p>
            <a:pPr algn="just"/>
            <a:r>
              <a:rPr lang="bg-BG" altLang="bg-BG" sz="1800" dirty="0"/>
              <a:t>Постоянен контакт с местните заинтересовани лица и организации</a:t>
            </a:r>
            <a:r>
              <a:rPr lang="en-US" altLang="bg-BG" sz="1800" dirty="0"/>
              <a:t>.</a:t>
            </a:r>
            <a:endParaRPr lang="bg-BG" altLang="bg-BG" sz="1800" dirty="0"/>
          </a:p>
          <a:p>
            <a:pPr marL="0" indent="0">
              <a:buNone/>
            </a:pPr>
            <a:endParaRPr lang="bg-BG" sz="1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994" y="4198517"/>
            <a:ext cx="2295525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386" y="3582567"/>
            <a:ext cx="2068513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939" y="2911508"/>
            <a:ext cx="2490788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693" y="6001376"/>
            <a:ext cx="1583730" cy="84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910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158" y="236480"/>
            <a:ext cx="2050974" cy="720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 smtClean="0"/>
              <a:t>Резултати</a:t>
            </a:r>
            <a:endParaRPr lang="bg-B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6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15" y="1163066"/>
            <a:ext cx="11276014" cy="4945003"/>
          </a:xfrm>
        </p:spPr>
        <p:txBody>
          <a:bodyPr>
            <a:normAutofit/>
          </a:bodyPr>
          <a:lstStyle/>
          <a:p>
            <a:r>
              <a:rPr lang="bg-BG" altLang="bg-BG" sz="1600" dirty="0"/>
              <a:t>С</a:t>
            </a:r>
            <a:r>
              <a:rPr lang="ru-RU" altLang="bg-BG" sz="1600" dirty="0" smtClean="0"/>
              <a:t>поред </a:t>
            </a:r>
            <a:r>
              <a:rPr lang="ru-RU" altLang="bg-BG" sz="1600" dirty="0"/>
              <a:t>статистиките на фондацията, за </a:t>
            </a:r>
            <a:r>
              <a:rPr lang="en-US" altLang="bg-BG" sz="1600" dirty="0"/>
              <a:t>53</a:t>
            </a:r>
            <a:r>
              <a:rPr lang="bg-BG" altLang="bg-BG" sz="1600" dirty="0"/>
              <a:t>-ма</a:t>
            </a:r>
            <a:r>
              <a:rPr lang="ru-RU" altLang="bg-BG" sz="1600" dirty="0"/>
              <a:t> младежи, минали през програмата до момента</a:t>
            </a:r>
            <a:r>
              <a:rPr lang="ru-RU" altLang="bg-BG" sz="1600" dirty="0" smtClean="0"/>
              <a:t>:</a:t>
            </a:r>
          </a:p>
          <a:p>
            <a:pPr marL="0" indent="0">
              <a:buNone/>
            </a:pPr>
            <a:endParaRPr lang="ru-RU" altLang="bg-BG" sz="1600" dirty="0"/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1600" dirty="0"/>
              <a:t> </a:t>
            </a:r>
            <a:r>
              <a:rPr lang="en-US" altLang="bg-BG" sz="1600" dirty="0"/>
              <a:t>6</a:t>
            </a:r>
            <a:r>
              <a:rPr lang="ru-RU" altLang="bg-BG" sz="1600" dirty="0"/>
              <a:t>0 % </a:t>
            </a:r>
            <a:r>
              <a:rPr lang="en-US" altLang="bg-BG" sz="1600" dirty="0"/>
              <a:t>(32</a:t>
            </a:r>
            <a:r>
              <a:rPr lang="bg-BG" altLang="bg-BG" sz="1600" dirty="0"/>
              <a:t> </a:t>
            </a:r>
            <a:r>
              <a:rPr lang="en-US" altLang="bg-BG" sz="1600" dirty="0"/>
              <a:t>)</a:t>
            </a:r>
            <a:r>
              <a:rPr lang="ru-RU" altLang="bg-BG" sz="1600" dirty="0"/>
              <a:t>са започнали работа, докато са участвали в програмата;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en-US" altLang="bg-BG" sz="1600" dirty="0"/>
              <a:t> </a:t>
            </a:r>
            <a:r>
              <a:rPr lang="bg-BG" altLang="bg-BG" sz="1600" dirty="0"/>
              <a:t>30</a:t>
            </a:r>
            <a:r>
              <a:rPr lang="ru-RU" altLang="bg-BG" sz="1600" dirty="0"/>
              <a:t>% </a:t>
            </a:r>
            <a:r>
              <a:rPr lang="en-US" altLang="bg-BG" sz="1600" dirty="0"/>
              <a:t>(16) </a:t>
            </a:r>
            <a:r>
              <a:rPr lang="ru-RU" altLang="bg-BG" sz="1600" dirty="0"/>
              <a:t>са запазили работата си за 6 месеца или по-дълго;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sz="1600" dirty="0"/>
              <a:t> 75% </a:t>
            </a:r>
            <a:r>
              <a:rPr lang="en-US" altLang="bg-BG" sz="1600" dirty="0"/>
              <a:t>(40) </a:t>
            </a:r>
            <a:r>
              <a:rPr lang="ru-RU" altLang="bg-BG" sz="1600" dirty="0"/>
              <a:t>са повишили нивото на социалните си умения до ниво самостоятелност;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sz="1600" dirty="0"/>
              <a:t> 30% </a:t>
            </a:r>
            <a:r>
              <a:rPr lang="en-US" altLang="bg-BG" sz="1600" dirty="0"/>
              <a:t>(16) </a:t>
            </a:r>
            <a:r>
              <a:rPr lang="ru-RU" altLang="bg-BG" sz="1600" dirty="0"/>
              <a:t>са повишили нивото на образованието си;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sz="1600" dirty="0"/>
              <a:t> 60% </a:t>
            </a:r>
            <a:r>
              <a:rPr lang="en-US" altLang="bg-BG" sz="1600" dirty="0"/>
              <a:t>(32) </a:t>
            </a:r>
            <a:r>
              <a:rPr lang="ru-RU" altLang="bg-BG" sz="1600" dirty="0"/>
              <a:t>са изградили положителни взаимоотношения с членове на местната общност;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sz="1600" dirty="0"/>
              <a:t> 75 % </a:t>
            </a:r>
            <a:r>
              <a:rPr lang="en-US" altLang="bg-BG" sz="1600" dirty="0"/>
              <a:t>(40) </a:t>
            </a:r>
            <a:r>
              <a:rPr lang="ru-RU" altLang="bg-BG" sz="1600" dirty="0"/>
              <a:t>имат постоянно жилище след напускане на програмата;</a:t>
            </a:r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sz="1600" dirty="0"/>
              <a:t>100% </a:t>
            </a:r>
            <a:r>
              <a:rPr lang="en-US" altLang="bg-BG" sz="1600" dirty="0"/>
              <a:t>(53) </a:t>
            </a:r>
            <a:r>
              <a:rPr lang="ru-RU" altLang="bg-BG" sz="1600" dirty="0"/>
              <a:t>са запазили или подобрили здравословното си състояние.</a:t>
            </a:r>
            <a:endParaRPr lang="en-US" altLang="bg-BG" sz="1600" dirty="0"/>
          </a:p>
          <a:p>
            <a:pPr marL="742950" lvl="2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1600" dirty="0"/>
              <a:t>38% (20) са напуснали програмата по различни причини:</a:t>
            </a:r>
          </a:p>
          <a:p>
            <a:pPr marL="742950" lvl="3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dirty="0"/>
              <a:t>отказ за  включване в живота на домакинството;</a:t>
            </a:r>
          </a:p>
          <a:p>
            <a:pPr marL="742950" lvl="3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dirty="0"/>
              <a:t>отказ на работни места;</a:t>
            </a:r>
          </a:p>
          <a:p>
            <a:pPr marL="742950" lvl="3" indent="-285750"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dirty="0"/>
              <a:t>лични истории…</a:t>
            </a:r>
            <a:endParaRPr lang="en-US" altLang="bg-BG" dirty="0"/>
          </a:p>
          <a:p>
            <a:pPr marL="914400" lvl="4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en-US" altLang="bg-BG" dirty="0"/>
          </a:p>
          <a:p>
            <a:r>
              <a:rPr lang="bg-BG" sz="1600" dirty="0"/>
              <a:t>П</a:t>
            </a:r>
            <a:r>
              <a:rPr lang="ru-RU" sz="1600" dirty="0" smtClean="0"/>
              <a:t>одръжка </a:t>
            </a:r>
            <a:r>
              <a:rPr lang="ru-RU" sz="1600" dirty="0"/>
              <a:t>на Център за настаняване от семеен тип за 14-18 год. в </a:t>
            </a:r>
            <a:r>
              <a:rPr lang="ru-RU" sz="1600" dirty="0" smtClean="0"/>
              <a:t>Габрово.</a:t>
            </a:r>
            <a:endParaRPr lang="ru-RU" sz="1600" dirty="0"/>
          </a:p>
          <a:p>
            <a:pPr marL="0" indent="0">
              <a:buNone/>
            </a:pPr>
            <a:endParaRPr lang="bg-BG" sz="1600" dirty="0" smtClean="0"/>
          </a:p>
          <a:p>
            <a:r>
              <a:rPr lang="bg-BG" sz="1600" dirty="0"/>
              <a:t>П</a:t>
            </a:r>
            <a:r>
              <a:rPr lang="ru-RU" sz="1600" dirty="0" smtClean="0"/>
              <a:t>рез </a:t>
            </a:r>
            <a:r>
              <a:rPr lang="ru-RU" sz="1600" dirty="0"/>
              <a:t>2013 г. фондацията създава първата работилница за сапуни “Hope Soap”, с цел подпомагане на младежи в тежка социална изолация за успешна реализация.</a:t>
            </a:r>
          </a:p>
          <a:p>
            <a:endParaRPr lang="en-US" altLang="bg-BG" dirty="0" smtClean="0"/>
          </a:p>
          <a:p>
            <a:pPr marL="914400" lvl="4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en-US" altLang="bg-BG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914400" lvl="4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en-US" altLang="bg-BG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594" y="5970508"/>
            <a:ext cx="158509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4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133" y="567911"/>
            <a:ext cx="8499023" cy="720000"/>
          </a:xfrm>
        </p:spPr>
        <p:txBody>
          <a:bodyPr/>
          <a:lstStyle/>
          <a:p>
            <a:r>
              <a:rPr lang="ru-RU" sz="2400" dirty="0" smtClean="0"/>
              <a:t>Няколко </a:t>
            </a:r>
            <a:r>
              <a:rPr lang="ru-RU" sz="2400" dirty="0"/>
              <a:t>сполучливи истории – Цветан Петров</a:t>
            </a:r>
            <a:br>
              <a:rPr lang="ru-RU" sz="2400" dirty="0"/>
            </a:br>
            <a:r>
              <a:rPr lang="en-US" sz="2000" dirty="0">
                <a:solidFill>
                  <a:srgbClr val="FF9933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>
                <a:solidFill>
                  <a:srgbClr val="FF9933"/>
                </a:solidFill>
                <a:latin typeface="Century Gothic" panose="020B0502020202020204" pitchFamily="34" charset="0"/>
              </a:rPr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7</a:t>
            </a:fld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33" y="1267398"/>
            <a:ext cx="10646230" cy="355497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Цветан </a:t>
            </a:r>
            <a:r>
              <a:rPr lang="ru-RU" sz="1600" dirty="0"/>
              <a:t>e на 25 години. Пристига в "Дом възможност" Скравена на 19 години от дома в с Разлив.  Бил е в шок при излизането от дома и навлизането в напълно чужда среда.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ru-RU" sz="1600" dirty="0" smtClean="0"/>
              <a:t>Няма </a:t>
            </a:r>
            <a:r>
              <a:rPr lang="ru-RU" sz="1600" dirty="0"/>
              <a:t>много спомени от детството си, не обича да говори за него. С него се разговаря за бъдещето и малките стъпки, които днес прави, за да си осигури спокойствие занапред.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Днес </a:t>
            </a:r>
            <a:r>
              <a:rPr lang="ru-RU" sz="1600" dirty="0"/>
              <a:t>Цветан работи вече 6 години е Епик Електроникс в Ботевград, учи задочно Маркетинг и мениджмънт в София и мечтае за свой бизнес. В програма "Дом възможност" остава по-дълго от планираното, за да може да си позволи да учи.</a:t>
            </a:r>
          </a:p>
          <a:p>
            <a:pPr algn="just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i="1" dirty="0">
                <a:solidFill>
                  <a:srgbClr val="F07D00"/>
                </a:solidFill>
              </a:rPr>
              <a:t> </a:t>
            </a:r>
          </a:p>
          <a:p>
            <a:pPr marL="0" indent="0" algn="just">
              <a:buNone/>
            </a:pPr>
            <a:endParaRPr lang="bg-B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5951088"/>
            <a:ext cx="1585097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6129" y="3936705"/>
            <a:ext cx="1293359" cy="1631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92545" y="4343125"/>
            <a:ext cx="6803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ru-RU" sz="1600" i="1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Искам да бъда пример за другите деца от домовете и да им кажа, че тук е страхотно. Те трябва да знаят, че това място е по- добро от другите опции, които имат след напускане на дома."</a:t>
            </a:r>
            <a:endParaRPr lang="bg-BG" sz="1600" dirty="0">
              <a:solidFill>
                <a:srgbClr val="F07D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466" y="622710"/>
            <a:ext cx="8997267" cy="720000"/>
          </a:xfrm>
        </p:spPr>
        <p:txBody>
          <a:bodyPr/>
          <a:lstStyle/>
          <a:p>
            <a:r>
              <a:rPr lang="bg-BG" altLang="bg-BG" sz="2400" dirty="0"/>
              <a:t>Няколко сполучливи истории – Ивайла Ангелова</a:t>
            </a:r>
            <a:r>
              <a:rPr lang="bg-BG" sz="2400" dirty="0">
                <a:latin typeface="Century Gothic" panose="020B0502020202020204" pitchFamily="34" charset="0"/>
              </a:rPr>
              <a:t/>
            </a:r>
            <a:br>
              <a:rPr lang="bg-BG" sz="2400" dirty="0">
                <a:latin typeface="Century Gothic" panose="020B0502020202020204" pitchFamily="34" charset="0"/>
              </a:rPr>
            </a:br>
            <a:r>
              <a:rPr lang="bg-BG" sz="2400" dirty="0"/>
              <a:t/>
            </a:r>
            <a:br>
              <a:rPr lang="bg-BG" sz="2400" dirty="0"/>
            </a:b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2" y="1266510"/>
            <a:ext cx="10809516" cy="3098661"/>
          </a:xfrm>
        </p:spPr>
        <p:txBody>
          <a:bodyPr>
            <a:normAutofit/>
          </a:bodyPr>
          <a:lstStyle/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Ивайла </a:t>
            </a:r>
            <a:r>
              <a:rPr lang="ru-RU" sz="1600" dirty="0"/>
              <a:t>е на 22 години. Пристига в "Дом възможност" Скравена на 19 г.</a:t>
            </a:r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endParaRPr lang="bg-BG" sz="1600" dirty="0" smtClean="0"/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До </a:t>
            </a:r>
            <a:r>
              <a:rPr lang="ru-RU" sz="1600" dirty="0"/>
              <a:t>18 год. прекарва живота си в различни домове. Със завършване на 12-ти клас, Ивайла се озовава в дома на майка си, която познава от 2 месеца. Бързо е приета в “Дом възможност”.</a:t>
            </a:r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endParaRPr lang="bg-BG" sz="1600" dirty="0" smtClean="0"/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r>
              <a:rPr lang="ru-RU" sz="1600" dirty="0" smtClean="0"/>
              <a:t>След </a:t>
            </a:r>
            <a:r>
              <a:rPr lang="ru-RU" sz="1600" dirty="0"/>
              <a:t>20 месеца (2010) заживява самостоятелно. 2 месеца по-късно взема успешно и матурата, за която се подготвяше в „Дом Възможност“. Днес живее на семейни начала, има дъщеря на 11 месеца и прави планове да учи педагогика в университет, за да стане детска учителка или треньор по футбол.</a:t>
            </a:r>
          </a:p>
          <a:p>
            <a:pPr marL="342900" lvl="2" indent="-342900" algn="just">
              <a:spcBef>
                <a:spcPts val="1000"/>
              </a:spcBef>
              <a:buSzPct val="100000"/>
              <a:buBlip>
                <a:blip r:embed="rId3"/>
              </a:buBlip>
            </a:pPr>
            <a:endParaRPr lang="en-US" sz="1600" dirty="0" smtClean="0"/>
          </a:p>
          <a:p>
            <a:pPr marL="0" indent="0">
              <a:buNone/>
            </a:pPr>
            <a:endParaRPr lang="bg-BG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8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660" y="6010583"/>
            <a:ext cx="1591194" cy="847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257" y="4126592"/>
            <a:ext cx="6191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>
                <a:srgbClr val="FF9933"/>
              </a:buClr>
              <a:defRPr/>
            </a:pPr>
            <a:r>
              <a:rPr lang="bg-BG" sz="1600" i="1" dirty="0">
                <a:solidFill>
                  <a:srgbClr val="F07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"В дома се учиш сам. Никой не ти казва дали това, което правиш е правилно или грешно, дали има по-добър начин да се направи нещо - простички ежедневни неща. Така се учиш грешно. Сега, все едно започвам нов живот - уча всичко наново, но този път така както трябва!"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048" y="3860764"/>
            <a:ext cx="1826190" cy="1835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94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658" y="150390"/>
            <a:ext cx="5900057" cy="964431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bg-BG" altLang="bg-BG" sz="2400" dirty="0"/>
              <a:t>Операция Жълти стотинки 201</a:t>
            </a:r>
            <a:r>
              <a:rPr lang="en-US" altLang="bg-BG" sz="2400" dirty="0"/>
              <a:t>5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" y="1265853"/>
            <a:ext cx="10608353" cy="613487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Новата </a:t>
            </a:r>
            <a:r>
              <a:rPr lang="ru-RU" sz="1800" dirty="0"/>
              <a:t>кампания отново помага на деца, лишени от родителска грижа, но се фокусира върху младежите, които излизат от домовете, които не са имали шанс да бъдат осиновени или отгледани от приемни </a:t>
            </a:r>
            <a:r>
              <a:rPr lang="ru-RU" sz="1800" dirty="0" smtClean="0"/>
              <a:t>семейства.</a:t>
            </a:r>
            <a:endParaRPr lang="ru-RU" sz="1800" dirty="0"/>
          </a:p>
          <a:p>
            <a:endParaRPr lang="ru-RU" sz="1800" dirty="0"/>
          </a:p>
          <a:p>
            <a:pPr algn="just"/>
            <a:r>
              <a:rPr lang="bg-BG" sz="1800" dirty="0" smtClean="0"/>
              <a:t>Надграждане </a:t>
            </a:r>
            <a:r>
              <a:rPr lang="bg-BG" sz="1800" dirty="0"/>
              <a:t>на кампанията </a:t>
            </a:r>
            <a:r>
              <a:rPr lang="bg-BG" sz="1800" dirty="0" smtClean="0"/>
              <a:t>с: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dirty="0"/>
              <a:t>развиване като целогодишна инициатива,</a:t>
            </a:r>
            <a:endParaRPr lang="bg-BG" altLang="bg-BG" dirty="0"/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dirty="0"/>
              <a:t>пред</a:t>
            </a:r>
            <a:r>
              <a:rPr lang="bg-BG" altLang="bg-BG" dirty="0"/>
              <a:t>л</a:t>
            </a:r>
            <a:r>
              <a:rPr lang="ru-RU" altLang="bg-BG" dirty="0"/>
              <a:t>агане на стажове / работа във </a:t>
            </a:r>
            <a:r>
              <a:rPr lang="en-US" altLang="bg-BG" dirty="0"/>
              <a:t>VIVACOM</a:t>
            </a:r>
            <a:r>
              <a:rPr lang="bg-BG" altLang="bg-BG" dirty="0"/>
              <a:t> и компаниите партньори,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dirty="0"/>
              <a:t>включване на нови корпоративни партньори,</a:t>
            </a:r>
          </a:p>
          <a:p>
            <a:pPr marL="742950" lvl="2" indent="-285750" algn="just">
              <a:lnSpc>
                <a:spcPct val="100000"/>
              </a:lnSpc>
              <a:spcBef>
                <a:spcPct val="0"/>
              </a:spcBef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ru-RU" altLang="bg-BG" dirty="0"/>
              <a:t>Благотворителни събитищ по време на кампанията.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900" dirty="0"/>
          </a:p>
          <a:p>
            <a:endParaRPr lang="ru-RU" sz="2900" dirty="0"/>
          </a:p>
          <a:p>
            <a:endParaRPr lang="ru-RU" sz="32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9</a:t>
            </a:fld>
            <a:endParaRPr lang="bg-B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89915" y="301422"/>
            <a:ext cx="5181600" cy="613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2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8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203" y="6012591"/>
            <a:ext cx="159119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3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VACOM Logo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785</Words>
  <Application>Microsoft Office PowerPoint</Application>
  <PresentationFormat>Custom</PresentationFormat>
  <Paragraphs>98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VIVACOM Logo Bullets</vt:lpstr>
      <vt:lpstr>Slide 1</vt:lpstr>
      <vt:lpstr>Програма „Дом Възможност“</vt:lpstr>
      <vt:lpstr>Таргет група на програмата </vt:lpstr>
      <vt:lpstr>Какво предлага „Дом Възможност“?</vt:lpstr>
      <vt:lpstr>Дейности на фондацията</vt:lpstr>
      <vt:lpstr>Резултати</vt:lpstr>
      <vt:lpstr>Няколко сполучливи истории – Цветан Петров  </vt:lpstr>
      <vt:lpstr>Няколко сполучливи истории – Ивайла Ангелова  </vt:lpstr>
      <vt:lpstr>Операция Жълти стотинки 2015</vt:lpstr>
    </vt:vector>
  </TitlesOfParts>
  <Company>Vivacom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 Dikova</dc:creator>
  <cp:lastModifiedBy>user</cp:lastModifiedBy>
  <cp:revision>137</cp:revision>
  <dcterms:created xsi:type="dcterms:W3CDTF">2015-02-18T13:30:52Z</dcterms:created>
  <dcterms:modified xsi:type="dcterms:W3CDTF">2015-10-24T08:10:47Z</dcterms:modified>
</cp:coreProperties>
</file>